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9" r:id="rId4"/>
    <p:sldId id="290" r:id="rId5"/>
    <p:sldId id="291" r:id="rId6"/>
    <p:sldId id="292" r:id="rId7"/>
    <p:sldId id="293" r:id="rId8"/>
    <p:sldId id="296" r:id="rId9"/>
    <p:sldId id="297" r:id="rId10"/>
    <p:sldId id="298" r:id="rId11"/>
    <p:sldId id="299" r:id="rId12"/>
    <p:sldId id="301" r:id="rId13"/>
    <p:sldId id="300" r:id="rId14"/>
    <p:sldId id="294" r:id="rId15"/>
    <p:sldId id="295" r:id="rId16"/>
    <p:sldId id="284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47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69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9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338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39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77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87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32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27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94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3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423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26198-C5F3-4183-9A15-0CE64715C9D8}" type="datetimeFigureOut">
              <a:rPr lang="ru-RU" smtClean="0"/>
              <a:t>08.09.2025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27E22-14FB-4FA9-A047-405C0AB8D9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21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spc="100" dirty="0" smtClean="0">
                <a:solidFill>
                  <a:srgbClr val="00B05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Итоги проведения независимой оценки качества условий осуществления образовательной деятельности организациями в 2025 году </a:t>
            </a:r>
            <a:endParaRPr lang="ru-RU" sz="80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03871" y="4850735"/>
            <a:ext cx="9144000" cy="1655762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dirty="0" smtClean="0"/>
              <a:t>Коноплева Татьяна Петровна, </a:t>
            </a:r>
          </a:p>
          <a:p>
            <a:pPr algn="r"/>
            <a:r>
              <a:rPr lang="ru-RU" dirty="0" smtClean="0"/>
              <a:t>главный специалист</a:t>
            </a:r>
          </a:p>
          <a:p>
            <a:pPr algn="r"/>
            <a:r>
              <a:rPr lang="ru-RU" dirty="0" smtClean="0"/>
              <a:t>комитета образовательной деятельности, </a:t>
            </a:r>
          </a:p>
          <a:p>
            <a:pPr algn="r"/>
            <a:r>
              <a:rPr lang="ru-RU" dirty="0" smtClean="0"/>
              <a:t>стратегии и качества образования </a:t>
            </a:r>
          </a:p>
          <a:p>
            <a:pPr algn="r"/>
            <a:r>
              <a:rPr lang="ru-RU" dirty="0" smtClean="0"/>
              <a:t>Департамента образования Томской области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28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305" y="179369"/>
            <a:ext cx="11660038" cy="40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дополнительного образования детей (сфера образования Томской области)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495589"/>
              </p:ext>
            </p:extLst>
          </p:nvPr>
        </p:nvGraphicFramePr>
        <p:xfrm>
          <a:off x="339305" y="1088102"/>
          <a:ext cx="10731258" cy="5479725"/>
        </p:xfrm>
        <a:graphic>
          <a:graphicData uri="http://schemas.openxmlformats.org/drawingml/2006/table">
            <a:tbl>
              <a:tblPr firstRow="1" firstCol="1" bandRow="1"/>
              <a:tblGrid>
                <a:gridCol w="6291021"/>
                <a:gridCol w="650689"/>
                <a:gridCol w="650689"/>
                <a:gridCol w="650689"/>
                <a:gridCol w="652736"/>
                <a:gridCol w="652736"/>
                <a:gridCol w="591349"/>
                <a:gridCol w="591349"/>
              </a:tblGrid>
              <a:tr h="17714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организации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Итоговый показатель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Рейтинг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70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Открытость и доступность информации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Комфортность условий доставления услуг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Доступность услуг для инвалидов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Доброжелательность, вежливость работников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Удовлетворенность условиями оказания услуг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71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99,04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98,43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92,76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МБУ ДО «Детский эколого-биологический центр» (Колпашевский район)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МОУДО «Центр дополнительного образования детей городского округа Стрежевой»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МБУ ДО «</a:t>
                      </a:r>
                      <a:r>
                        <a:rPr lang="ru-RU" sz="12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Парабельская</a:t>
                      </a: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спортивная школа»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2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Дворец творчества детей и молодежи </a:t>
                      </a:r>
                      <a:b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Томска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Дом детства и юношества «Факел» г. Томска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- спортивная школа № 1 города Асино Томской области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98,18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МБУ ДО «Центр «Поиск» (г. Северск)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детско-юношеский центр «Звездочка» (г. Томск)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97,24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«Центр дополнительного образования для детей» (Первомайский район)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97,04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3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Центр дополнительного образования «Планирование карьеры» г. Томска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1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МБУ ДО «Дом детского творчества» (Парабельский район)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2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Детско-юношеский центр «Синяя птица» </a:t>
                      </a:r>
                      <a:b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Томска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95,94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097" marR="1409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039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15838"/>
              </p:ext>
            </p:extLst>
          </p:nvPr>
        </p:nvGraphicFramePr>
        <p:xfrm>
          <a:off x="514883" y="554679"/>
          <a:ext cx="10992754" cy="5979322"/>
        </p:xfrm>
        <a:graphic>
          <a:graphicData uri="http://schemas.openxmlformats.org/drawingml/2006/table">
            <a:tbl>
              <a:tblPr firstRow="1" firstCol="1" bandRow="1"/>
              <a:tblGrid>
                <a:gridCol w="6445547"/>
                <a:gridCol w="666672"/>
                <a:gridCol w="666672"/>
                <a:gridCol w="666672"/>
                <a:gridCol w="666672"/>
                <a:gridCol w="668769"/>
                <a:gridCol w="605875"/>
                <a:gridCol w="605875"/>
              </a:tblGrid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- Центр творчества детей и молодежи города Асино Томской области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- спортивная школа № 2 города Асино Томской области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95,58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«Детская музыкальная школа» Томского района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АНО ДО «Детский технопарк «Кванториум»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МКУ ДО «Центр детского творчества» (Шегарский район)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«Дом детского творчества» с. Молчанова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95,16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«Первомайская спортивная школа»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«Дом детского творчества» (Кривошеинский район)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94,72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Детский оздоровительно-образовательный (профильный) центр «Юниор» г. Томска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94,66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Центр творческого развития и гуманитарного образования «Томский хобби-центр»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94,54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Детская школа искусств № 4 г. Томска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Дом детства и юношества «КЕДР» г. Томска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93,94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</a:t>
                      </a:r>
                      <a:r>
                        <a:rPr lang="ru-RU" sz="14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Чаинская</a:t>
                      </a: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спортивная школа»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93,66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Дом детского творчества «Искорка» г. Томска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93,36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МАУ ДО «Районный дом творчества» Верхнекетского района Томской области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МКУ ДО «Шегарская спортивная школа»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«Спортивная школа «</a:t>
                      </a:r>
                      <a:r>
                        <a:rPr lang="ru-RU" sz="14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Русичи</a:t>
                      </a: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Томского района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92,66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66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«Дом детского творчества» (Александровский район)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92,62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172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61843"/>
              </p:ext>
            </p:extLst>
          </p:nvPr>
        </p:nvGraphicFramePr>
        <p:xfrm>
          <a:off x="720893" y="592050"/>
          <a:ext cx="10596962" cy="5446440"/>
        </p:xfrm>
        <a:graphic>
          <a:graphicData uri="http://schemas.openxmlformats.org/drawingml/2006/table">
            <a:tbl>
              <a:tblPr firstRow="1" firstCol="1" bandRow="1"/>
              <a:tblGrid>
                <a:gridCol w="6213476"/>
                <a:gridCol w="642669"/>
                <a:gridCol w="642669"/>
                <a:gridCol w="642669"/>
                <a:gridCol w="642669"/>
                <a:gridCol w="644690"/>
                <a:gridCol w="584060"/>
                <a:gridCol w="584060"/>
              </a:tblGrid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МБУ ДО «Детско-юношеский центр» (Колпашевский район)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92,54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«Молчановская детско-юношеская спортивная школа»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92,26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Центр детского творчества «Луч» г. Томска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Дом детского творчества «Созвездие» </a:t>
                      </a:r>
                      <a:b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Томска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91,76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«Каргасокская спортивная школа»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</a:t>
                      </a:r>
                      <a:r>
                        <a:rPr lang="ru-RU" sz="12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Рыбаловская</a:t>
                      </a: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детская художественная школа» Томского района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91,62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«Бакчарский Центр дополнительного образования»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91,58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«Каргасокский дом детского творчества»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91,56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«Дом детского творчества» Томского района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«Дом детского творчества» (Зырянский район)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МАУ ДО «Детская школа искусств» г. Колпашево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91,16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Дом детского творчества «Планета» г. Томска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Центр сибирского фольклора г. Томска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МАУ ДО «Колпашевском спортивная школа имени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О. </a:t>
                      </a:r>
                      <a:r>
                        <a:rPr lang="ru-RU" sz="12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Рахматулиной</a:t>
                      </a: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90,98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«Чаинский Дом детского творчества»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90,96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</a:t>
                      </a:r>
                      <a:r>
                        <a:rPr lang="ru-RU" sz="12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Копыловский</a:t>
                      </a: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подростковый клуб «Одиссей» им. А.И. Широкова» Томского района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Дом детского творчества «У Белого озера»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Томска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90,82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МКУ ДО «Тегульдетская спортивная школа»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90,56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</a:t>
                      </a:r>
                      <a:r>
                        <a:rPr lang="ru-RU" sz="12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Корниловская</a:t>
                      </a:r>
                      <a:r>
                        <a:rPr lang="ru-RU" sz="12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детская школа искусств» Томского района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588" marR="165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78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125315"/>
              </p:ext>
            </p:extLst>
          </p:nvPr>
        </p:nvGraphicFramePr>
        <p:xfrm>
          <a:off x="523509" y="570061"/>
          <a:ext cx="11199788" cy="5735847"/>
        </p:xfrm>
        <a:graphic>
          <a:graphicData uri="http://schemas.openxmlformats.org/drawingml/2006/table">
            <a:tbl>
              <a:tblPr firstRow="1" firstCol="1" bandRow="1"/>
              <a:tblGrid>
                <a:gridCol w="6566940"/>
                <a:gridCol w="679228"/>
                <a:gridCol w="679228"/>
                <a:gridCol w="679228"/>
                <a:gridCol w="679228"/>
                <a:gridCol w="681364"/>
                <a:gridCol w="617286"/>
                <a:gridCol w="617286"/>
              </a:tblGrid>
              <a:tr h="674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МКОУ ДО «Кожевниковская районная детско-юношеская спортивная школа имени Николая Ивановича </a:t>
                      </a:r>
                      <a:r>
                        <a:rPr lang="ru-RU" sz="14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Вакурина</a:t>
                      </a: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«Кривошеинская спортивная школа»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МКУ ДО «Дом детского творчества» (Тегульдетский район)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88,94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«Спортивная школа «Старт» Томского района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88,92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МКОУ ДО «Дом детского творчества» (Кожевниковский район)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88,88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ОГБОУДО «Региональный центр воспитания»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«Кривошеинская детская школа искусств»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88,36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«Детско-юношеская спортивная школа» (Александровский район)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МБУ ДО «</a:t>
                      </a:r>
                      <a:r>
                        <a:rPr lang="ru-RU" sz="14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Бакчарская</a:t>
                      </a: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детско-юношеская спортивная школа»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МКОУ ДО «</a:t>
                      </a:r>
                      <a:r>
                        <a:rPr lang="ru-RU" sz="14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Парбигская</a:t>
                      </a: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детская музыкальная школа» (Бакчарский район)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8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«Спортивная школа имени Светланы Мироновой» Томского района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86,72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ДО «</a:t>
                      </a:r>
                      <a:r>
                        <a:rPr lang="ru-RU" sz="1400" dirty="0" err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Бакчарская</a:t>
                      </a: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детская школа искусств»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85,54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4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ДО «Спортивная школа» Зырянского района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84,92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45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236" y="97018"/>
            <a:ext cx="9523527" cy="666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83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236" y="741721"/>
            <a:ext cx="9523527" cy="537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64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605" y="2586880"/>
            <a:ext cx="4130616" cy="54684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Группа «НОКО» в </a:t>
            </a:r>
            <a:r>
              <a:rPr lang="ru-RU" sz="2400" dirty="0" err="1" smtClean="0"/>
              <a:t>Сферум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747" y="3133727"/>
            <a:ext cx="3436938" cy="3436938"/>
          </a:xfrm>
        </p:spPr>
      </p:pic>
      <p:sp>
        <p:nvSpPr>
          <p:cNvPr id="5" name="Прямоугольник 4"/>
          <p:cNvSpPr/>
          <p:nvPr/>
        </p:nvSpPr>
        <p:spPr>
          <a:xfrm>
            <a:off x="8048445" y="4852196"/>
            <a:ext cx="373523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PT Astra Serif" panose="020A0603040505020204" pitchFamily="18" charset="-52"/>
              </a:rPr>
              <a:t>Коноплева Татьяна </a:t>
            </a:r>
            <a:r>
              <a:rPr lang="ru-RU" b="1" dirty="0" smtClean="0">
                <a:solidFill>
                  <a:srgbClr val="000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PT Astra Serif" panose="020A0603040505020204" pitchFamily="18" charset="-52"/>
              </a:rPr>
              <a:t>Петровна</a:t>
            </a:r>
          </a:p>
          <a:p>
            <a:pPr>
              <a:spcAft>
                <a:spcPts val="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PT Astra Serif" panose="020A0603040505020204" pitchFamily="18" charset="-52"/>
              </a:rPr>
              <a:t>+7(382-2) 51 05 22 (доп. 4410)	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PT Astra Serif" panose="020A0603040505020204" pitchFamily="18" charset="-52"/>
                <a:ea typeface="PT Astra Serif" panose="020A0603040505020204" pitchFamily="18" charset="-52"/>
                <a:cs typeface="PT Astra Serif" panose="020A0603040505020204" pitchFamily="18" charset="-52"/>
              </a:rPr>
              <a:t>dou@do.tomsk.gov.ru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63306" y="816278"/>
            <a:ext cx="92820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Благодарим за профессионализм!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3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00B050"/>
                </a:solidFill>
              </a:rPr>
              <a:t>Материалы по итогам НОКО на сайте ДО ТО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66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Деятельность </a:t>
            </a:r>
            <a:r>
              <a:rPr lang="ru-RU" dirty="0" smtClean="0">
                <a:solidFill>
                  <a:srgbClr val="0070C0"/>
                </a:solidFill>
              </a:rPr>
              <a:t>- </a:t>
            </a:r>
            <a:r>
              <a:rPr lang="ru-RU" dirty="0">
                <a:solidFill>
                  <a:srgbClr val="0070C0"/>
                </a:solidFill>
              </a:rPr>
              <a:t>Независимая система оценки качества работы учреждений в сфере образования Томской </a:t>
            </a:r>
            <a:r>
              <a:rPr lang="ru-RU" dirty="0" smtClean="0">
                <a:solidFill>
                  <a:srgbClr val="0070C0"/>
                </a:solidFill>
              </a:rPr>
              <a:t>области – Итоги 2025 </a:t>
            </a:r>
          </a:p>
          <a:p>
            <a:pPr marL="0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70C0"/>
                </a:solidFill>
              </a:rPr>
              <a:t>Аналитический </a:t>
            </a:r>
            <a:r>
              <a:rPr lang="ru-RU" dirty="0" smtClean="0">
                <a:solidFill>
                  <a:srgbClr val="0070C0"/>
                </a:solidFill>
              </a:rPr>
              <a:t>отчет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Брошюра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Презентация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Протокол Общественного совета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Распоряжение ДО ТО</a:t>
            </a:r>
          </a:p>
        </p:txBody>
      </p:sp>
    </p:spTree>
    <p:extLst>
      <p:ext uri="{BB962C8B-B14F-4D97-AF65-F5344CB8AC3E}">
        <p14:creationId xmlns:p14="http://schemas.microsoft.com/office/powerpoint/2010/main" val="205260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00B050"/>
                </a:solidFill>
              </a:rPr>
              <a:t>Материалы по итогам НОКО в группу </a:t>
            </a:r>
            <a:r>
              <a:rPr lang="ru-RU" sz="4800" b="1" dirty="0" err="1" smtClean="0">
                <a:solidFill>
                  <a:srgbClr val="00B050"/>
                </a:solidFill>
              </a:rPr>
              <a:t>Сферум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660" y="1690687"/>
            <a:ext cx="10515600" cy="477912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Аналитический отчет (2 формата)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Брошюра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Презентация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Протокол Общественного совета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Распоряжение ДО ТО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>
                <a:solidFill>
                  <a:srgbClr val="0070C0"/>
                </a:solidFill>
              </a:rPr>
              <a:t>Открытый вопрос 15. Ваши замечания, предложения по улучшению качества предоставляемых услуг в данной </a:t>
            </a:r>
            <a:r>
              <a:rPr lang="ru-RU" dirty="0" smtClean="0">
                <a:solidFill>
                  <a:srgbClr val="0070C0"/>
                </a:solidFill>
              </a:rPr>
              <a:t>организации (без сортировки)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70C0"/>
                </a:solidFill>
              </a:rPr>
              <a:t>Итоговые рейтинги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rgbClr val="0070C0"/>
                </a:solidFill>
              </a:rPr>
              <a:t>Организации, получившие по 100 </a:t>
            </a:r>
            <a:r>
              <a:rPr lang="ru-RU" dirty="0" smtClean="0">
                <a:solidFill>
                  <a:srgbClr val="0070C0"/>
                </a:solidFill>
              </a:rPr>
              <a:t>баллов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70C0"/>
                </a:solidFill>
              </a:rPr>
              <a:t>Папка с планами по устранению недостатков в разрезе отдельной ОО</a:t>
            </a:r>
            <a:endParaRPr lang="ru-RU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RU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79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00B050"/>
                </a:solidFill>
              </a:rPr>
              <a:t>Аналитический отчет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660" y="1690688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3. Значение и </a:t>
            </a:r>
            <a:r>
              <a:rPr lang="ru-RU" u="sng" dirty="0">
                <a:solidFill>
                  <a:srgbClr val="0070C0"/>
                </a:solidFill>
              </a:rPr>
              <a:t>анализ исследуемых критериев </a:t>
            </a:r>
            <a:r>
              <a:rPr lang="ru-RU" dirty="0">
                <a:solidFill>
                  <a:srgbClr val="0070C0"/>
                </a:solidFill>
              </a:rPr>
              <a:t>сбора и обобщения информации о качестве условий оказания услуг организациями, осуществляющими образовательную деятельность на территории Томской </a:t>
            </a:r>
            <a:r>
              <a:rPr lang="ru-RU" dirty="0" smtClean="0">
                <a:solidFill>
                  <a:srgbClr val="0070C0"/>
                </a:solidFill>
              </a:rPr>
              <a:t>области.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70C0"/>
                </a:solidFill>
              </a:rPr>
              <a:t>4. </a:t>
            </a:r>
            <a:r>
              <a:rPr lang="ru-RU" u="sng" dirty="0">
                <a:solidFill>
                  <a:srgbClr val="0070C0"/>
                </a:solidFill>
              </a:rPr>
              <a:t>Итоговая оценка</a:t>
            </a:r>
            <a:r>
              <a:rPr lang="ru-RU" dirty="0">
                <a:solidFill>
                  <a:srgbClr val="0070C0"/>
                </a:solidFill>
              </a:rPr>
              <a:t> качества условий оказания услуг по результатам сбора, обобщения и анализа информации о качестве условий оказания услуг организациями образования на территории Томской области. </a:t>
            </a:r>
            <a:r>
              <a:rPr lang="ru-RU" u="sng" dirty="0">
                <a:solidFill>
                  <a:srgbClr val="0070C0"/>
                </a:solidFill>
              </a:rPr>
              <a:t>Рейтинг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организаций</a:t>
            </a:r>
          </a:p>
        </p:txBody>
      </p:sp>
    </p:spTree>
    <p:extLst>
      <p:ext uri="{BB962C8B-B14F-4D97-AF65-F5344CB8AC3E}">
        <p14:creationId xmlns:p14="http://schemas.microsoft.com/office/powerpoint/2010/main" val="183967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00B050"/>
                </a:solidFill>
              </a:rPr>
              <a:t>Аналитический отчет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660" y="1690688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rgbClr val="0070C0"/>
                </a:solidFill>
              </a:rPr>
              <a:t>Приложение 4, 5, 6. Протоколы по организациям, принявшим участие в сборе, обобщении и анализе информации о качестве условий оказания услуг </a:t>
            </a:r>
            <a:r>
              <a:rPr lang="ru-RU" dirty="0">
                <a:solidFill>
                  <a:srgbClr val="0070C0"/>
                </a:solidFill>
              </a:rPr>
              <a:t>организациями </a:t>
            </a:r>
            <a:r>
              <a:rPr lang="ru-RU" dirty="0" smtClean="0">
                <a:solidFill>
                  <a:srgbClr val="0070C0"/>
                </a:solidFill>
              </a:rPr>
              <a:t>образования: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70C0"/>
                </a:solidFill>
              </a:rPr>
              <a:t>Среди организаций </a:t>
            </a:r>
            <a:r>
              <a:rPr lang="ru-RU" sz="2000" dirty="0" smtClean="0">
                <a:solidFill>
                  <a:srgbClr val="0070C0"/>
                </a:solidFill>
              </a:rPr>
              <a:t>профессионального </a:t>
            </a:r>
            <a:r>
              <a:rPr lang="ru-RU" sz="2000" dirty="0">
                <a:solidFill>
                  <a:srgbClr val="0070C0"/>
                </a:solidFill>
              </a:rPr>
              <a:t>образования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0070C0"/>
                </a:solidFill>
              </a:rPr>
              <a:t>Среди организаций общего образования </a:t>
            </a:r>
            <a:endParaRPr lang="ru-RU" sz="2000" dirty="0" smtClean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0070C0"/>
                </a:solidFill>
              </a:rPr>
              <a:t>Среди </a:t>
            </a:r>
            <a:r>
              <a:rPr lang="ru-RU" sz="2000" dirty="0">
                <a:solidFill>
                  <a:srgbClr val="0070C0"/>
                </a:solidFill>
              </a:rPr>
              <a:t>организаций дополнительного </a:t>
            </a:r>
            <a:r>
              <a:rPr lang="ru-RU" sz="2000" dirty="0" smtClean="0">
                <a:solidFill>
                  <a:srgbClr val="0070C0"/>
                </a:solidFill>
              </a:rPr>
              <a:t>образования</a:t>
            </a:r>
            <a:endParaRPr lang="ru-RU" dirty="0" smtClean="0">
              <a:solidFill>
                <a:srgbClr val="0070C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310164"/>
              </p:ext>
            </p:extLst>
          </p:nvPr>
        </p:nvGraphicFramePr>
        <p:xfrm>
          <a:off x="1143717" y="4695526"/>
          <a:ext cx="9753600" cy="7917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53600"/>
              </a:tblGrid>
              <a:tr h="144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ПРОТОКОЛ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44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 РЕЗУЛЬТАТАМ СБОРА, ОБОБЩЕНИЯ И АНАЛИЗА ИНФОРМАЦИИ В ЦЕЛЯХ НЕЗАВИСИМОЙ ОЦЕНКИ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144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КАЧЕСТВА УСЛОВИЙ ОСУЩЕСТВЛЕНИЯ ОБРАЗОВАТЕЛЬНОЙ ДЕЯТЕЛЬНОСТИ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79738" y="5792938"/>
            <a:ext cx="9881557" cy="64633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ВЫЯВЛЕННЫЕ НЕДОСТАТКИ В ДЕЯТЕЛЬНОСТИ ОРГАНИЗАЦИИ И ПРЕДЛОЖЕНИЯ ПО ИХ УСТРАНЕНИЮ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46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B050"/>
                </a:solidFill>
              </a:rPr>
              <a:t>Планы по устранению недостатков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6943" y="1356782"/>
            <a:ext cx="93740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70C0"/>
                </a:solidFill>
              </a:rPr>
              <a:t>На 2026 год </a:t>
            </a:r>
          </a:p>
          <a:p>
            <a:pPr algn="just"/>
            <a:endParaRPr lang="ru-RU" sz="2800" dirty="0">
              <a:solidFill>
                <a:srgbClr val="0070C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328357"/>
              </p:ext>
            </p:extLst>
          </p:nvPr>
        </p:nvGraphicFramePr>
        <p:xfrm>
          <a:off x="298090" y="1890143"/>
          <a:ext cx="11338944" cy="3849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9648"/>
                <a:gridCol w="3265099"/>
                <a:gridCol w="2404373"/>
                <a:gridCol w="1889824"/>
              </a:tblGrid>
              <a:tr h="323230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Направляют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Утверждение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Направление</a:t>
                      </a:r>
                      <a:endParaRPr lang="ru-RU" sz="1600" dirty="0"/>
                    </a:p>
                  </a:txBody>
                  <a:tcPr/>
                </a:tc>
              </a:tr>
              <a:tr h="7334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Организации </a:t>
                      </a: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профессионального </a:t>
                      </a: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образования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lang="ru-RU" sz="1600" dirty="0" smtClean="0"/>
                        <a:t>На эл. почту: </a:t>
                      </a:r>
                      <a:r>
                        <a:rPr lang="en-US" sz="1600" dirty="0" smtClean="0"/>
                        <a:t>dou@do.tomsk.gov.ru</a:t>
                      </a:r>
                    </a:p>
                    <a:p>
                      <a:endParaRPr lang="ru-RU" sz="1600" dirty="0" smtClean="0"/>
                    </a:p>
                    <a:p>
                      <a:r>
                        <a:rPr lang="ru-RU" sz="1600" dirty="0" smtClean="0"/>
                        <a:t>В 2 форматах: </a:t>
                      </a:r>
                    </a:p>
                    <a:p>
                      <a:r>
                        <a:rPr lang="ru-RU" sz="1600" dirty="0" smtClean="0"/>
                        <a:t>Word, PDF: подписанный</a:t>
                      </a:r>
                      <a:r>
                        <a:rPr lang="ru-RU" sz="1600" baseline="0" dirty="0" smtClean="0"/>
                        <a:t> руководителем ОО</a:t>
                      </a:r>
                      <a:endParaRPr lang="ru-RU" sz="1600" dirty="0" smtClean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600" dirty="0" smtClean="0"/>
                        <a:t>Распоряжение</a:t>
                      </a:r>
                      <a:r>
                        <a:rPr lang="ru-RU" sz="1600" baseline="0" dirty="0" smtClean="0"/>
                        <a:t> ДО ТО</a:t>
                      </a:r>
                      <a:endParaRPr lang="ru-RU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600" dirty="0" smtClean="0"/>
                        <a:t>-</a:t>
                      </a:r>
                      <a:endParaRPr lang="ru-RU" sz="1600" dirty="0"/>
                    </a:p>
                  </a:txBody>
                  <a:tcPr/>
                </a:tc>
              </a:tr>
              <a:tr h="5520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Организации общего </a:t>
                      </a: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образования</a:t>
                      </a:r>
                      <a:endParaRPr lang="ru-RU" sz="18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  <a:tr h="22038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Организаций дополнительного </a:t>
                      </a:r>
                      <a:r>
                        <a:rPr lang="ru-RU" sz="1800" dirty="0" smtClean="0">
                          <a:solidFill>
                            <a:srgbClr val="0070C0"/>
                          </a:solidFill>
                        </a:rPr>
                        <a:t>образования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Муниципальному координатору</a:t>
                      </a:r>
                    </a:p>
                    <a:p>
                      <a:r>
                        <a:rPr lang="ru-RU" sz="1600" dirty="0" smtClean="0"/>
                        <a:t> </a:t>
                      </a:r>
                    </a:p>
                    <a:p>
                      <a:r>
                        <a:rPr lang="ru-RU" sz="1600" dirty="0" smtClean="0"/>
                        <a:t>В 2 форматах: </a:t>
                      </a:r>
                    </a:p>
                    <a:p>
                      <a:r>
                        <a:rPr lang="ru-RU" sz="1600" dirty="0" smtClean="0"/>
                        <a:t>Word, PDF: подписанный руководителем ОО </a:t>
                      </a:r>
                    </a:p>
                    <a:p>
                      <a:r>
                        <a:rPr lang="ru-RU" sz="1600" dirty="0" smtClean="0"/>
                        <a:t>для анализа и</a:t>
                      </a:r>
                    </a:p>
                    <a:p>
                      <a:r>
                        <a:rPr lang="ru-RU" sz="1600" dirty="0" smtClean="0"/>
                        <a:t>формирования отдельных папок в разрезе ОО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Локальный</a:t>
                      </a:r>
                      <a:r>
                        <a:rPr lang="ru-RU" sz="1600" baseline="0" dirty="0" smtClean="0"/>
                        <a:t> акт органа местного самоуправления </a:t>
                      </a:r>
                    </a:p>
                    <a:p>
                      <a:endParaRPr lang="ru-RU" sz="1600" baseline="0" dirty="0" smtClean="0"/>
                    </a:p>
                    <a:p>
                      <a:r>
                        <a:rPr lang="ru-RU" sz="1600" baseline="0" dirty="0" smtClean="0"/>
                        <a:t>В 2 форматах: </a:t>
                      </a:r>
                    </a:p>
                    <a:p>
                      <a:r>
                        <a:rPr lang="ru-RU" sz="1600" baseline="0" dirty="0" smtClean="0"/>
                        <a:t>Word, PDF: подписанный руководителем МОУО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 эл. почту: </a:t>
                      </a:r>
                      <a:r>
                        <a:rPr lang="en-US" sz="1600" dirty="0" smtClean="0"/>
                        <a:t>dou@do.tomsk.gov.ru</a:t>
                      </a:r>
                    </a:p>
                    <a:p>
                      <a:r>
                        <a:rPr lang="ru-RU" sz="1600" dirty="0" smtClean="0"/>
                        <a:t>(архив:</a:t>
                      </a:r>
                      <a:r>
                        <a:rPr lang="ru-RU" sz="1600" baseline="0" dirty="0" smtClean="0"/>
                        <a:t> </a:t>
                      </a:r>
                    </a:p>
                    <a:p>
                      <a:r>
                        <a:rPr lang="ru-RU" sz="1600" dirty="0" smtClean="0"/>
                        <a:t>планы по каждой ОО + приказ </a:t>
                      </a:r>
                    </a:p>
                    <a:p>
                      <a:r>
                        <a:rPr lang="ru-RU" sz="1600" dirty="0" smtClean="0"/>
                        <a:t>В </a:t>
                      </a:r>
                      <a:r>
                        <a:rPr lang="en-US" sz="1600" dirty="0" smtClean="0"/>
                        <a:t>Word, PDF</a:t>
                      </a:r>
                      <a:r>
                        <a:rPr lang="ru-RU" sz="1600" dirty="0" smtClean="0"/>
                        <a:t>)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939110" y="1333466"/>
            <a:ext cx="3248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sz="2800" dirty="0">
                <a:solidFill>
                  <a:srgbClr val="0070C0"/>
                </a:solidFill>
              </a:rPr>
              <a:t>Сдать до </a:t>
            </a:r>
            <a:r>
              <a:rPr lang="ru-RU" sz="2800" dirty="0" smtClean="0">
                <a:solidFill>
                  <a:srgbClr val="0070C0"/>
                </a:solidFill>
              </a:rPr>
              <a:t>01.12.2025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67880" y="1390239"/>
            <a:ext cx="36833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ru-RU" dirty="0" smtClean="0">
                <a:solidFill>
                  <a:srgbClr val="0070C0"/>
                </a:solidFill>
              </a:rPr>
              <a:t>2 формата: </a:t>
            </a:r>
            <a:r>
              <a:rPr lang="en-US" dirty="0" smtClean="0">
                <a:solidFill>
                  <a:srgbClr val="0070C0"/>
                </a:solidFill>
              </a:rPr>
              <a:t>Word</a:t>
            </a:r>
            <a:r>
              <a:rPr lang="ru-RU" dirty="0" smtClean="0">
                <a:solidFill>
                  <a:srgbClr val="0070C0"/>
                </a:solidFill>
              </a:rPr>
              <a:t>,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PDF</a:t>
            </a:r>
            <a:r>
              <a:rPr lang="ru-RU" dirty="0" smtClean="0">
                <a:solidFill>
                  <a:srgbClr val="0070C0"/>
                </a:solidFill>
              </a:rPr>
              <a:t>: заверенный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50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043" y="59589"/>
            <a:ext cx="9973913" cy="673882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1441" y="6364181"/>
            <a:ext cx="2706859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9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491873"/>
              </p:ext>
            </p:extLst>
          </p:nvPr>
        </p:nvGraphicFramePr>
        <p:xfrm>
          <a:off x="772756" y="1131222"/>
          <a:ext cx="10605485" cy="4880156"/>
        </p:xfrm>
        <a:graphic>
          <a:graphicData uri="http://schemas.openxmlformats.org/drawingml/2006/table">
            <a:tbl>
              <a:tblPr firstRow="1" firstCol="1" bandRow="1"/>
              <a:tblGrid>
                <a:gridCol w="5843153"/>
                <a:gridCol w="697796"/>
                <a:gridCol w="697796"/>
                <a:gridCol w="697796"/>
                <a:gridCol w="699834"/>
                <a:gridCol w="699834"/>
                <a:gridCol w="634638"/>
                <a:gridCol w="634638"/>
              </a:tblGrid>
              <a:tr h="20081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Итоговый показатель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Рейтинг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53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Открытость и доступность информации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Комфортность условий доставления услуг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Доступность услуг для инвалидов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Доброжелательность, вежливость работников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Удовлетворенность условиями оказания услуг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12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97,96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96,22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80,33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ОГБПОУ «Асиновский техникум промышленной индустрии и сервиса»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97,44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ОГБПОУ «Томский техникум социальных технологий»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94,58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ОГБПОУ «Кривошеинский агропромышленный техникум»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94,28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ОГБПОУ «Томский лесотехнический техникум»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ОГБПОУ «Колледж индустрии питания, торговли и сферы услуг»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91,66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ОГБПОУ «Томский политехнический техникум»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ОГБПОУ «Томский базовый медицинский колледж»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ОГБПОУ «Томский индустриальный техникум»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89,56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2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ОГБПОУ «Северский промышленный колледж»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88,88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09138" y="407469"/>
            <a:ext cx="50282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профессионального образования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59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031060"/>
              </p:ext>
            </p:extLst>
          </p:nvPr>
        </p:nvGraphicFramePr>
        <p:xfrm>
          <a:off x="472805" y="1059278"/>
          <a:ext cx="10345433" cy="5042127"/>
        </p:xfrm>
        <a:graphic>
          <a:graphicData uri="http://schemas.openxmlformats.org/drawingml/2006/table">
            <a:tbl>
              <a:tblPr firstRow="1" firstCol="1" bandRow="1"/>
              <a:tblGrid>
                <a:gridCol w="6100821"/>
                <a:gridCol w="621380"/>
                <a:gridCol w="621380"/>
                <a:gridCol w="621380"/>
                <a:gridCol w="626335"/>
                <a:gridCol w="626335"/>
                <a:gridCol w="563901"/>
                <a:gridCol w="563901"/>
              </a:tblGrid>
              <a:tr h="11854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организации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8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Итоговый показатель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Рейтинг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Открытость и доступность информации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Комфортность условий доставления услуг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Доступность услуг для инвалидов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Доброжелательность, вежливость работников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Удовлетворенность условиями оказания услуг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92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96,15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94,09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92,38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«Школа-интернат для обучающихся с нарушениями зрения»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«Школа-интернат для обучающихся с нарушениями слуха»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98,02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«Томский физико-технический лицей»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97,74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«Шегарская школа-интернат для обучающихся с ограниченными возможностями здоровья»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ОГАОУ «Интеграция»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91,3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95,46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«Школа-интернат для обучающихся, нуждающихся в психолого-педагогической и медико-социальной помощи»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94,32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«Моряковская школа-интернат для обучающихся с ограниченными возможностями здоровья»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92,72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ОГАОУ «Губернаторский Светленский лицей»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92,32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«Уртамская школа-интернат для обучающихся с ограниченными возможностями здоровья имени Ю.И. Ромашовой»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90,22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Кадетская школа-интернат «Колпашевский кадетский корпус»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88,88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Кадетская школа-интернат «Северский кадетский корпус»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88,36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кадетская школа-интернат «Томский кадетский корпус» имени Героя Российской Федерации Пескового Максима Владимировича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83,8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ОГБОУ «Александровская школа-интернат»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81,98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PT Astra Serif" panose="020A0603040505020204" pitchFamily="18" charset="-5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2213" marR="122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32263" y="382170"/>
            <a:ext cx="1058597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T Astra Serif" panose="020A0603040505020204" pitchFamily="18" charset="-52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общего образования детей (государственные общеобразовательные организации)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9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</TotalTime>
  <Words>1932</Words>
  <Application>Microsoft Office PowerPoint</Application>
  <PresentationFormat>Широкоэкранный</PresentationFormat>
  <Paragraphs>800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Microsoft YaHei</vt:lpstr>
      <vt:lpstr>Arial</vt:lpstr>
      <vt:lpstr>Calibri</vt:lpstr>
      <vt:lpstr>Calibri Light</vt:lpstr>
      <vt:lpstr>PT Astra Serif</vt:lpstr>
      <vt:lpstr>Times New Roman</vt:lpstr>
      <vt:lpstr>Wingdings</vt:lpstr>
      <vt:lpstr>Тема Office</vt:lpstr>
      <vt:lpstr>Итоги проведения независимой оценки качества условий осуществления образовательной деятельности организациями в 2025 году </vt:lpstr>
      <vt:lpstr>Материалы по итогам НОКО на сайте ДО ТО</vt:lpstr>
      <vt:lpstr>Материалы по итогам НОКО в группу Сферум</vt:lpstr>
      <vt:lpstr>Аналитический отчет </vt:lpstr>
      <vt:lpstr>Аналитический отчет </vt:lpstr>
      <vt:lpstr>Планы по устранению недостатков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Группа «НОКО» в Сферум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dou</dc:creator>
  <cp:lastModifiedBy>Коноплева Татьяна Петровна</cp:lastModifiedBy>
  <cp:revision>59</cp:revision>
  <dcterms:created xsi:type="dcterms:W3CDTF">2025-04-10T08:56:23Z</dcterms:created>
  <dcterms:modified xsi:type="dcterms:W3CDTF">2025-09-08T03:01:06Z</dcterms:modified>
</cp:coreProperties>
</file>